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Montserrat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6b27a2ad47_1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6b27a2ad47_1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b27a2ad47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6b27a2ad47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6b27a2ad47_1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6b27a2ad47_1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6b27a2ad47_1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6b27a2ad47_1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6b27a2ad47_1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6b27a2ad47_1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b27a2ad47_1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b27a2ad47_1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b27a2ad47_1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b27a2ad47_1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b27a2ad47_1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b27a2ad47_1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6b27a2ad47_1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6b27a2ad47_1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be91015b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be91015b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6b27a2ad47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6b27a2ad47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b27a2ad47_1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b27a2ad47_1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6b27a2ad47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6b27a2ad47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b27a2ad47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b27a2ad47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6b27a2ad47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6b27a2ad47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b27a2ad47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b27a2ad47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6b27a2ad47_1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6b27a2ad47_1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b27a2ad47_1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b27a2ad47_1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b27a2ad47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b27a2ad47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be91015b5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be91015b5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landtransportguru.net/bus-service-prefixes-and-suffixes/" TargetMode="External"/><Relationship Id="rId3" Type="http://schemas.openxmlformats.org/officeDocument/2006/relationships/hyperlink" Target="https://landtransportguru.net/man-a22-retrofitted-electric-bus/" TargetMode="External"/><Relationship Id="rId7" Type="http://schemas.openxmlformats.org/officeDocument/2006/relationships/hyperlink" Target="https://giphy.com/explore/thankyou-for-listenin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landtransportguru.net/mercedes-benz-oc500le/" TargetMode="External"/><Relationship Id="rId5" Type="http://schemas.openxmlformats.org/officeDocument/2006/relationships/hyperlink" Target="https://landtransportguru.net/mercedes-benz-citaro/" TargetMode="External"/><Relationship Id="rId4" Type="http://schemas.openxmlformats.org/officeDocument/2006/relationships/hyperlink" Target="https://landtransportguru.net/byd-bc12a04/" TargetMode="External"/><Relationship Id="rId9" Type="http://schemas.openxmlformats.org/officeDocument/2006/relationships/hyperlink" Target="https://youtu.be/TMJJqfeZPdk?si=0l1mvUVnI9H5PvW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MJJqfeZPd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mrt.com.sg/public-transport/getting-around/visiting-singapore/how-to-pay/" TargetMode="External"/><Relationship Id="rId3" Type="http://schemas.openxmlformats.org/officeDocument/2006/relationships/hyperlink" Target="https://www.simplygo.com.sg/locations/simplygo-ticket-offices/" TargetMode="External"/><Relationship Id="rId7" Type="http://schemas.openxmlformats.org/officeDocument/2006/relationships/hyperlink" Target="https://www.nets.com.sg/nets/for-you/nets-flashpa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oogle.com/maps/place/NETS+Customer+Service+Centre/@1.3434303,103.8428875,17z/data=!3m2!4b1!5s0x31da176a85d8f4fb:0x541f8d13aa951e3e!4m6!3m5!1s0x31da197ecd2f59d5:0x36da5098542d77aa!8m2!3d1.3434303!4d103.8454624!16s%2Fg%2F11c30rrc96?entry=ttu&amp;g_ep=EgoyMDI0MTAyOS4wIKXMDSoASAFQAw%3D%3D" TargetMode="External"/><Relationship Id="rId5" Type="http://schemas.openxmlformats.org/officeDocument/2006/relationships/hyperlink" Target="https://thesingaporetouristpass.com.sg/where-to-buy/?tabpass=1" TargetMode="External"/><Relationship Id="rId4" Type="http://schemas.openxmlformats.org/officeDocument/2006/relationships/hyperlink" Target="https://thesingaporetouristpass.com.sg/type-of-passe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ytransport.sg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tinyurl.com/mytransportsgappios" TargetMode="External"/><Relationship Id="rId5" Type="http://schemas.openxmlformats.org/officeDocument/2006/relationships/hyperlink" Target="https://tinyurl.com/mytransportsgappandroid" TargetMode="External"/><Relationship Id="rId4" Type="http://schemas.openxmlformats.org/officeDocument/2006/relationships/hyperlink" Target="https://www.lta.gov.sg/content/dam/ltagov/Home/PDF/MTM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singabusappandroi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tinyurl.com/singabusappio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50"/>
              <a:t>The SG Bus Tips and Tricks for tourists</a:t>
            </a:r>
            <a:endParaRPr sz="37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5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Talking on how to use Singapore’s EXCELLENT bus network</a:t>
            </a:r>
            <a:endParaRPr/>
          </a:p>
        </p:txBody>
      </p:sp>
      <p:pic>
        <p:nvPicPr>
          <p:cNvPr id="101" name="Google Shape;1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386401" cy="15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7600" y="0"/>
            <a:ext cx="2386401" cy="159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626725"/>
            <a:ext cx="2733051" cy="18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4329" y="3395688"/>
            <a:ext cx="3079670" cy="2052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2. Plan your route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/>
          </a:bodyPr>
          <a:lstStyle/>
          <a:p>
            <a:pPr marL="457200" lvl="0" indent="-397852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808" b="1">
                <a:solidFill>
                  <a:schemeClr val="dk1"/>
                </a:solidFill>
              </a:rPr>
              <a:t>Most buses arrive every 2–15 minutes.</a:t>
            </a:r>
            <a:endParaRPr sz="3808" b="1">
              <a:solidFill>
                <a:schemeClr val="dk1"/>
              </a:solidFill>
            </a:endParaRPr>
          </a:p>
          <a:p>
            <a:pPr marL="457200" lvl="0" indent="-39785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808" b="1">
                <a:solidFill>
                  <a:schemeClr val="dk1"/>
                </a:solidFill>
              </a:rPr>
              <a:t>Some bus numbers have suffixes or prefixes.</a:t>
            </a:r>
            <a:br>
              <a:rPr lang="en" sz="3808" b="1">
                <a:solidFill>
                  <a:schemeClr val="dk1"/>
                </a:solidFill>
              </a:rPr>
            </a:br>
            <a:endParaRPr sz="3808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808">
                <a:solidFill>
                  <a:schemeClr val="dk1"/>
                </a:solidFill>
              </a:rPr>
              <a:t>(Continued on the next slide)</a:t>
            </a:r>
            <a:endParaRPr sz="3808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2. Plan your route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53659"/>
              <a:buFont typeface="Arial"/>
              <a:buNone/>
            </a:pPr>
            <a:r>
              <a:rPr lang="en" sz="2050" b="1">
                <a:solidFill>
                  <a:schemeClr val="dk1"/>
                </a:solidFill>
              </a:rPr>
              <a:t>🔹 A, B, C — Short Trip Services</a:t>
            </a:r>
            <a:endParaRPr sz="2050" b="1">
              <a:solidFill>
                <a:schemeClr val="dk1"/>
              </a:solidFill>
            </a:endParaRPr>
          </a:p>
          <a:p>
            <a:pPr marL="457200" lvl="0" indent="-290433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050">
                <a:solidFill>
                  <a:schemeClr val="dk1"/>
                </a:solidFill>
              </a:rPr>
              <a:t>Only cover </a:t>
            </a:r>
            <a:r>
              <a:rPr lang="en" sz="2050" b="1">
                <a:solidFill>
                  <a:schemeClr val="dk1"/>
                </a:solidFill>
              </a:rPr>
              <a:t>part</a:t>
            </a:r>
            <a:r>
              <a:rPr lang="en" sz="2050">
                <a:solidFill>
                  <a:schemeClr val="dk1"/>
                </a:solidFill>
              </a:rPr>
              <a:t> of the main route.</a:t>
            </a:r>
            <a:br>
              <a:rPr lang="en" sz="2050">
                <a:solidFill>
                  <a:schemeClr val="dk1"/>
                </a:solidFill>
              </a:rPr>
            </a:br>
            <a:endParaRPr sz="2050">
              <a:solidFill>
                <a:schemeClr val="dk1"/>
              </a:solidFill>
            </a:endParaRPr>
          </a:p>
          <a:p>
            <a:pPr marL="457200" lvl="0" indent="-29043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050">
                <a:solidFill>
                  <a:schemeClr val="dk1"/>
                </a:solidFill>
              </a:rPr>
              <a:t>Serve </a:t>
            </a:r>
            <a:r>
              <a:rPr lang="en" sz="2050" b="1">
                <a:solidFill>
                  <a:schemeClr val="dk1"/>
                </a:solidFill>
              </a:rPr>
              <a:t>busy sections</a:t>
            </a:r>
            <a:r>
              <a:rPr lang="en" sz="2050">
                <a:solidFill>
                  <a:schemeClr val="dk1"/>
                </a:solidFill>
              </a:rPr>
              <a:t> during:</a:t>
            </a:r>
            <a:br>
              <a:rPr lang="en" sz="2050">
                <a:solidFill>
                  <a:schemeClr val="dk1"/>
                </a:solidFill>
              </a:rPr>
            </a:br>
            <a:endParaRPr sz="2050">
              <a:solidFill>
                <a:schemeClr val="dk1"/>
              </a:solidFill>
            </a:endParaRPr>
          </a:p>
          <a:p>
            <a:pPr marL="914400" lvl="1" indent="-29043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050" b="1">
                <a:solidFill>
                  <a:schemeClr val="dk1"/>
                </a:solidFill>
              </a:rPr>
              <a:t>Peak hours</a:t>
            </a:r>
            <a:br>
              <a:rPr lang="en" sz="2050" b="1">
                <a:solidFill>
                  <a:schemeClr val="dk1"/>
                </a:solidFill>
              </a:rPr>
            </a:br>
            <a:endParaRPr sz="2050" b="1">
              <a:solidFill>
                <a:schemeClr val="dk1"/>
              </a:solidFill>
            </a:endParaRPr>
          </a:p>
          <a:p>
            <a:pPr marL="914400" lvl="1" indent="-29043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050" b="1">
                <a:solidFill>
                  <a:schemeClr val="dk1"/>
                </a:solidFill>
              </a:rPr>
              <a:t>Late nights</a:t>
            </a:r>
            <a:br>
              <a:rPr lang="en" sz="2050" b="1">
                <a:solidFill>
                  <a:schemeClr val="dk1"/>
                </a:solidFill>
              </a:rPr>
            </a:br>
            <a:endParaRPr sz="2050" b="1">
              <a:solidFill>
                <a:schemeClr val="dk1"/>
              </a:solidFill>
            </a:endParaRPr>
          </a:p>
          <a:p>
            <a:pPr marL="914400" lvl="1" indent="-29043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050" b="1">
                <a:solidFill>
                  <a:schemeClr val="dk1"/>
                </a:solidFill>
              </a:rPr>
              <a:t>Weekends</a:t>
            </a:r>
            <a:br>
              <a:rPr lang="en" sz="2050" b="1">
                <a:solidFill>
                  <a:schemeClr val="dk1"/>
                </a:solidFill>
              </a:rPr>
            </a:br>
            <a:br>
              <a:rPr lang="en" sz="2050" b="1">
                <a:solidFill>
                  <a:schemeClr val="dk1"/>
                </a:solidFill>
              </a:rPr>
            </a:br>
            <a:endParaRPr sz="2050" b="1">
              <a:solidFill>
                <a:schemeClr val="dk1"/>
              </a:solidFill>
            </a:endParaRPr>
          </a:p>
          <a:p>
            <a:pPr marL="457200" lvl="0" indent="-29043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050" b="1">
                <a:solidFill>
                  <a:schemeClr val="dk1"/>
                </a:solidFill>
              </a:rPr>
              <a:t>Examples:</a:t>
            </a:r>
            <a:br>
              <a:rPr lang="en" sz="2050">
                <a:solidFill>
                  <a:schemeClr val="dk1"/>
                </a:solidFill>
              </a:rPr>
            </a:br>
            <a:endParaRPr sz="2050">
              <a:solidFill>
                <a:schemeClr val="dk1"/>
              </a:solidFill>
            </a:endParaRPr>
          </a:p>
          <a:p>
            <a:pPr marL="914400" lvl="1" indent="-29043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050" b="1">
                <a:solidFill>
                  <a:schemeClr val="dk1"/>
                </a:solidFill>
              </a:rPr>
              <a:t>138A</a:t>
            </a:r>
            <a:r>
              <a:rPr lang="en" sz="2050">
                <a:solidFill>
                  <a:schemeClr val="dk1"/>
                </a:solidFill>
              </a:rPr>
              <a:t> – Singapore Zoo (attraction)</a:t>
            </a:r>
            <a:br>
              <a:rPr lang="en" sz="2050">
                <a:solidFill>
                  <a:schemeClr val="dk1"/>
                </a:solidFill>
              </a:rPr>
            </a:br>
            <a:endParaRPr sz="2050">
              <a:solidFill>
                <a:schemeClr val="dk1"/>
              </a:solidFill>
            </a:endParaRPr>
          </a:p>
          <a:p>
            <a:pPr marL="914400" lvl="1" indent="-29043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050" b="1">
                <a:solidFill>
                  <a:schemeClr val="dk1"/>
                </a:solidFill>
              </a:rPr>
              <a:t>962C</a:t>
            </a:r>
            <a:r>
              <a:rPr lang="en" sz="2050">
                <a:solidFill>
                  <a:schemeClr val="dk1"/>
                </a:solidFill>
              </a:rPr>
              <a:t> – Rare use of the </a:t>
            </a:r>
            <a:r>
              <a:rPr lang="en" sz="2050" b="1">
                <a:solidFill>
                  <a:schemeClr val="dk1"/>
                </a:solidFill>
              </a:rPr>
              <a:t>C</a:t>
            </a:r>
            <a:r>
              <a:rPr lang="en" sz="2050">
                <a:solidFill>
                  <a:schemeClr val="dk1"/>
                </a:solidFill>
              </a:rPr>
              <a:t> suffix</a:t>
            </a:r>
            <a:endParaRPr sz="205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50">
                <a:solidFill>
                  <a:schemeClr val="dk1"/>
                </a:solidFill>
              </a:rPr>
              <a:t>(Continued on the next slide)</a:t>
            </a:r>
            <a:endParaRPr sz="20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2. Plan your route </a:t>
            </a:r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>
                <a:solidFill>
                  <a:schemeClr val="dk1"/>
                </a:solidFill>
              </a:rPr>
              <a:t>🔹 E, e — Express Services</a:t>
            </a:r>
            <a:endParaRPr sz="23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 b="1">
                <a:solidFill>
                  <a:schemeClr val="dk1"/>
                </a:solidFill>
              </a:rPr>
              <a:t>‘E’ (uppercase)</a:t>
            </a:r>
            <a:r>
              <a:rPr lang="en" sz="2100">
                <a:solidFill>
                  <a:schemeClr val="dk1"/>
                </a:solidFill>
              </a:rPr>
              <a:t>: Peak-hour express routes (e.g. 850E, 951E).</a:t>
            </a:r>
            <a:br>
              <a:rPr lang="en" sz="2100">
                <a:solidFill>
                  <a:schemeClr val="dk1"/>
                </a:solidFill>
              </a:rPr>
            </a:b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 b="1">
                <a:solidFill>
                  <a:schemeClr val="dk1"/>
                </a:solidFill>
              </a:rPr>
              <a:t>‘e’ (lowercase)</a:t>
            </a:r>
            <a:r>
              <a:rPr lang="en" sz="2100">
                <a:solidFill>
                  <a:schemeClr val="dk1"/>
                </a:solidFill>
              </a:rPr>
              <a:t>: Limited-stop express routes, often via expressways (e.g. 12e, 89e).</a:t>
            </a:r>
            <a:br>
              <a:rPr lang="en" sz="2100">
                <a:solidFill>
                  <a:schemeClr val="dk1"/>
                </a:solidFill>
              </a:rPr>
            </a:b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Skips stops for faster travel and charges express fares.(may skip your stop check the signs at bus stops to confirm)</a:t>
            </a:r>
            <a:endParaRPr sz="21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(Continued on the next slide)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2. Plan your route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>
                <a:solidFill>
                  <a:schemeClr val="dk1"/>
                </a:solidFill>
              </a:rPr>
              <a:t>🔹 G, W — Directional Loop Services</a:t>
            </a:r>
            <a:endParaRPr sz="1900" b="1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>
                <a:solidFill>
                  <a:schemeClr val="dk1"/>
                </a:solidFill>
              </a:rPr>
              <a:t>G</a:t>
            </a:r>
            <a:r>
              <a:rPr lang="en" sz="1700">
                <a:solidFill>
                  <a:schemeClr val="dk1"/>
                </a:solidFill>
              </a:rPr>
              <a:t>: Green Plate – Clockwise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>
                <a:solidFill>
                  <a:schemeClr val="dk1"/>
                </a:solidFill>
              </a:rPr>
              <a:t>W</a:t>
            </a:r>
            <a:r>
              <a:rPr lang="en" sz="1700">
                <a:solidFill>
                  <a:schemeClr val="dk1"/>
                </a:solidFill>
              </a:rPr>
              <a:t>: White Plate – Counter-clockwise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Used on loop services like </a:t>
            </a:r>
            <a:r>
              <a:rPr lang="en" sz="1700" b="1">
                <a:solidFill>
                  <a:schemeClr val="dk1"/>
                </a:solidFill>
              </a:rPr>
              <a:t>410G/W</a:t>
            </a:r>
            <a:r>
              <a:rPr lang="en" sz="1700">
                <a:solidFill>
                  <a:schemeClr val="dk1"/>
                </a:solidFill>
              </a:rPr>
              <a:t> or </a:t>
            </a:r>
            <a:r>
              <a:rPr lang="en" sz="1700" b="1">
                <a:solidFill>
                  <a:schemeClr val="dk1"/>
                </a:solidFill>
              </a:rPr>
              <a:t>382G/W</a:t>
            </a:r>
            <a:r>
              <a:rPr lang="en" sz="1700">
                <a:solidFill>
                  <a:schemeClr val="dk1"/>
                </a:solidFill>
              </a:rPr>
              <a:t>.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Based on old color-coded signs now shown as suffixes on buses.</a:t>
            </a:r>
            <a:endParaRPr sz="17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(Continued on the next slide)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2. Plan your route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>
                <a:solidFill>
                  <a:schemeClr val="dk1"/>
                </a:solidFill>
              </a:rPr>
              <a:t>🔹 M, X — Modified / Variant Routes</a:t>
            </a:r>
            <a:endParaRPr sz="1900" b="1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>
                <a:solidFill>
                  <a:schemeClr val="dk1"/>
                </a:solidFill>
              </a:rPr>
              <a:t>‘M’</a:t>
            </a:r>
            <a:r>
              <a:rPr lang="en" sz="1700">
                <a:solidFill>
                  <a:schemeClr val="dk1"/>
                </a:solidFill>
              </a:rPr>
              <a:t>: Modified version of parent route (e.g. 123M, 181M).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May run full-day, peak-only, or on weekends.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 b="1">
                <a:solidFill>
                  <a:schemeClr val="dk1"/>
                </a:solidFill>
              </a:rPr>
              <a:t>‘X’</a:t>
            </a:r>
            <a:r>
              <a:rPr lang="en" sz="1700">
                <a:solidFill>
                  <a:schemeClr val="dk1"/>
                </a:solidFill>
              </a:rPr>
              <a:t>: Express Feeder Variant under LTA’s 2024 plan.</a:t>
            </a:r>
            <a:br>
              <a:rPr lang="en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Skips stops for faster trips (e.g. 298X, 21X, 979X).</a:t>
            </a:r>
            <a:endParaRPr sz="17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(Continued on the next slide)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2. Plan your route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>
                <a:solidFill>
                  <a:schemeClr val="dk1"/>
                </a:solidFill>
              </a:rPr>
              <a:t>🔹 T — Terminating Services</a:t>
            </a:r>
            <a:endParaRPr sz="22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Bus </a:t>
            </a:r>
            <a:r>
              <a:rPr lang="en" sz="2000" b="1">
                <a:solidFill>
                  <a:schemeClr val="dk1"/>
                </a:solidFill>
              </a:rPr>
              <a:t>ends its trip</a:t>
            </a:r>
            <a:r>
              <a:rPr lang="en" sz="2000">
                <a:solidFill>
                  <a:schemeClr val="dk1"/>
                </a:solidFill>
              </a:rPr>
              <a:t> at the interchange (does not continue on the loop).</a:t>
            </a:r>
            <a:br>
              <a:rPr lang="en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Used for </a:t>
            </a:r>
            <a:r>
              <a:rPr lang="en" sz="2000" b="1">
                <a:solidFill>
                  <a:schemeClr val="dk1"/>
                </a:solidFill>
              </a:rPr>
              <a:t>two-part feeder loops</a:t>
            </a:r>
            <a:r>
              <a:rPr lang="en" sz="2000">
                <a:solidFill>
                  <a:schemeClr val="dk1"/>
                </a:solidFill>
              </a:rPr>
              <a:t> (e.g. 291T, 911T, 36T).</a:t>
            </a:r>
            <a:br>
              <a:rPr lang="en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Standardized across all operators in 2021.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(Continued on the next slide)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2. Plan your route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🔹 EB, GA, TT, WT — Employee Services</a:t>
            </a:r>
            <a:endParaRPr b="1">
              <a:solidFill>
                <a:schemeClr val="dk1"/>
              </a:solidFill>
            </a:endParaRPr>
          </a:p>
          <a:p>
            <a:pPr marL="457200" lvl="0" indent="-32258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00">
                <a:solidFill>
                  <a:schemeClr val="dk1"/>
                </a:solidFill>
              </a:rPr>
              <a:t>Used by operators to transport </a:t>
            </a:r>
            <a:r>
              <a:rPr lang="en" sz="1600" b="1">
                <a:solidFill>
                  <a:schemeClr val="dk1"/>
                </a:solidFill>
              </a:rPr>
              <a:t>staff</a:t>
            </a:r>
            <a:r>
              <a:rPr lang="en" sz="1600">
                <a:solidFill>
                  <a:schemeClr val="dk1"/>
                </a:solidFill>
              </a:rPr>
              <a:t>. (Do NOT board on these buses)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marL="457200" lvl="0" indent="-32258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00">
                <a:solidFill>
                  <a:schemeClr val="dk1"/>
                </a:solidFill>
              </a:rPr>
              <a:t>Prefixes: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marL="914400" lvl="1" indent="-32258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600" b="1">
                <a:solidFill>
                  <a:schemeClr val="dk1"/>
                </a:solidFill>
              </a:rPr>
              <a:t>EB</a:t>
            </a:r>
            <a:r>
              <a:rPr lang="en" sz="1600">
                <a:solidFill>
                  <a:schemeClr val="dk1"/>
                </a:solidFill>
              </a:rPr>
              <a:t> – SBS Transit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marL="914400" lvl="1" indent="-32258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600" b="1">
                <a:solidFill>
                  <a:schemeClr val="dk1"/>
                </a:solidFill>
              </a:rPr>
              <a:t>WT</a:t>
            </a:r>
            <a:r>
              <a:rPr lang="en" sz="1600">
                <a:solidFill>
                  <a:schemeClr val="dk1"/>
                </a:solidFill>
              </a:rPr>
              <a:t> – SMRT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marL="914400" lvl="1" indent="-32258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600" b="1">
                <a:solidFill>
                  <a:schemeClr val="dk1"/>
                </a:solidFill>
              </a:rPr>
              <a:t>TT</a:t>
            </a:r>
            <a:r>
              <a:rPr lang="en" sz="1600">
                <a:solidFill>
                  <a:schemeClr val="dk1"/>
                </a:solidFill>
              </a:rPr>
              <a:t> – Tower Transit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marL="914400" lvl="1" indent="-31083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7500"/>
              <a:buChar char="○"/>
            </a:pPr>
            <a:r>
              <a:rPr lang="en" sz="1600" b="1">
                <a:solidFill>
                  <a:schemeClr val="dk1"/>
                </a:solidFill>
              </a:rPr>
              <a:t>GA</a:t>
            </a:r>
            <a:r>
              <a:rPr lang="en" sz="1600">
                <a:solidFill>
                  <a:schemeClr val="dk1"/>
                </a:solidFill>
              </a:rPr>
              <a:t> – Go-Ahead Singapore</a:t>
            </a: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">
                <a:solidFill>
                  <a:schemeClr val="dk1"/>
                </a:solidFill>
              </a:rPr>
              <a:t>(It finally ends lol)</a:t>
            </a:r>
            <a:br>
              <a:rPr lang="en" sz="1600">
                <a:solidFill>
                  <a:schemeClr val="dk1"/>
                </a:solidFill>
              </a:rPr>
            </a:br>
            <a:br>
              <a:rPr lang="en" sz="1400" b="1">
                <a:solidFill>
                  <a:schemeClr val="dk1"/>
                </a:solidFill>
              </a:rPr>
            </a:b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1"/>
          <p:cNvSpPr txBox="1">
            <a:spLocks noGrp="1"/>
          </p:cNvSpPr>
          <p:nvPr>
            <p:ph type="title"/>
          </p:nvPr>
        </p:nvSpPr>
        <p:spPr>
          <a:xfrm>
            <a:off x="520225" y="462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3. Ride the bus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457200" lvl="0" indent="-305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36">
                <a:solidFill>
                  <a:schemeClr val="dk1"/>
                </a:solidFill>
              </a:rPr>
              <a:t>When the bus arrives, </a:t>
            </a:r>
            <a:r>
              <a:rPr lang="en" sz="3736" b="1">
                <a:solidFill>
                  <a:schemeClr val="dk1"/>
                </a:solidFill>
              </a:rPr>
              <a:t>tap your card</a:t>
            </a:r>
            <a:r>
              <a:rPr lang="en" sz="3736">
                <a:solidFill>
                  <a:schemeClr val="dk1"/>
                </a:solidFill>
              </a:rPr>
              <a:t> on the </a:t>
            </a:r>
            <a:r>
              <a:rPr lang="en" sz="3736" b="1">
                <a:solidFill>
                  <a:schemeClr val="dk1"/>
                </a:solidFill>
              </a:rPr>
              <a:t>card reader</a:t>
            </a:r>
            <a:r>
              <a:rPr lang="en" sz="3736">
                <a:solidFill>
                  <a:schemeClr val="dk1"/>
                </a:solidFill>
              </a:rPr>
              <a:t> and board.</a:t>
            </a:r>
            <a:br>
              <a:rPr lang="en" sz="3736">
                <a:solidFill>
                  <a:schemeClr val="dk1"/>
                </a:solidFill>
              </a:rPr>
            </a:br>
            <a:endParaRPr sz="3736">
              <a:solidFill>
                <a:schemeClr val="dk1"/>
              </a:solidFill>
            </a:endParaRPr>
          </a:p>
          <a:p>
            <a:pPr marL="457200" lvl="0" indent="-305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36">
                <a:solidFill>
                  <a:schemeClr val="dk1"/>
                </a:solidFill>
              </a:rPr>
              <a:t>Your </a:t>
            </a:r>
            <a:r>
              <a:rPr lang="en" sz="3736" b="1">
                <a:solidFill>
                  <a:schemeClr val="dk1"/>
                </a:solidFill>
              </a:rPr>
              <a:t>fare is based on distance</a:t>
            </a:r>
            <a:r>
              <a:rPr lang="en" sz="3736">
                <a:solidFill>
                  <a:schemeClr val="dk1"/>
                </a:solidFill>
              </a:rPr>
              <a:t>, and it’s calculated </a:t>
            </a:r>
            <a:r>
              <a:rPr lang="en" sz="3736" b="1">
                <a:solidFill>
                  <a:schemeClr val="dk1"/>
                </a:solidFill>
              </a:rPr>
              <a:t>at the end of your journey</a:t>
            </a:r>
            <a:r>
              <a:rPr lang="en" sz="3736">
                <a:solidFill>
                  <a:schemeClr val="dk1"/>
                </a:solidFill>
              </a:rPr>
              <a:t>.</a:t>
            </a:r>
            <a:br>
              <a:rPr lang="en" sz="3736">
                <a:solidFill>
                  <a:schemeClr val="dk1"/>
                </a:solidFill>
              </a:rPr>
            </a:br>
            <a:endParaRPr sz="3736">
              <a:solidFill>
                <a:schemeClr val="dk1"/>
              </a:solidFill>
            </a:endParaRPr>
          </a:p>
          <a:p>
            <a:pPr marL="457200" lvl="0" indent="-305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36">
                <a:solidFill>
                  <a:schemeClr val="dk1"/>
                </a:solidFill>
              </a:rPr>
              <a:t>You can </a:t>
            </a:r>
            <a:r>
              <a:rPr lang="en" sz="3736" b="1">
                <a:solidFill>
                  <a:schemeClr val="dk1"/>
                </a:solidFill>
              </a:rPr>
              <a:t>change buses</a:t>
            </a:r>
            <a:r>
              <a:rPr lang="en" sz="3736">
                <a:solidFill>
                  <a:schemeClr val="dk1"/>
                </a:solidFill>
              </a:rPr>
              <a:t>, and the fare will still be based on total distance.</a:t>
            </a:r>
            <a:br>
              <a:rPr lang="en" sz="3736">
                <a:solidFill>
                  <a:schemeClr val="dk1"/>
                </a:solidFill>
              </a:rPr>
            </a:br>
            <a:endParaRPr sz="3736">
              <a:solidFill>
                <a:schemeClr val="dk1"/>
              </a:solidFill>
            </a:endParaRPr>
          </a:p>
          <a:p>
            <a:pPr marL="457200" lvl="0" indent="-305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36">
                <a:solidFill>
                  <a:schemeClr val="dk1"/>
                </a:solidFill>
              </a:rPr>
              <a:t>You may </a:t>
            </a:r>
            <a:r>
              <a:rPr lang="en" sz="3736" b="1">
                <a:solidFill>
                  <a:schemeClr val="dk1"/>
                </a:solidFill>
              </a:rPr>
              <a:t>sit anywhere</a:t>
            </a:r>
            <a:r>
              <a:rPr lang="en" sz="3736">
                <a:solidFill>
                  <a:schemeClr val="dk1"/>
                </a:solidFill>
              </a:rPr>
              <a:t>, but:</a:t>
            </a:r>
            <a:br>
              <a:rPr lang="en" sz="3736">
                <a:solidFill>
                  <a:schemeClr val="dk1"/>
                </a:solidFill>
              </a:rPr>
            </a:br>
            <a:endParaRPr sz="3736">
              <a:solidFill>
                <a:schemeClr val="dk1"/>
              </a:solidFill>
            </a:endParaRPr>
          </a:p>
          <a:p>
            <a:pPr marL="914400" lvl="1" indent="-305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3736">
                <a:solidFill>
                  <a:schemeClr val="dk1"/>
                </a:solidFill>
              </a:rPr>
              <a:t>Some seats are </a:t>
            </a:r>
            <a:r>
              <a:rPr lang="en" sz="3736" b="1">
                <a:solidFill>
                  <a:schemeClr val="dk1"/>
                </a:solidFill>
              </a:rPr>
              <a:t>reserved</a:t>
            </a:r>
            <a:r>
              <a:rPr lang="en" sz="3736">
                <a:solidFill>
                  <a:schemeClr val="dk1"/>
                </a:solidFill>
              </a:rPr>
              <a:t> for people who need them more (e.g. elderly, disabled).</a:t>
            </a:r>
            <a:br>
              <a:rPr lang="en" sz="3736">
                <a:solidFill>
                  <a:schemeClr val="dk1"/>
                </a:solidFill>
              </a:rPr>
            </a:br>
            <a:endParaRPr sz="3736">
              <a:solidFill>
                <a:schemeClr val="dk1"/>
              </a:solidFill>
            </a:endParaRPr>
          </a:p>
          <a:p>
            <a:pPr marL="914400" lvl="1" indent="-305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3736">
                <a:solidFill>
                  <a:schemeClr val="dk1"/>
                </a:solidFill>
              </a:rPr>
              <a:t>Some buses have an </a:t>
            </a:r>
            <a:r>
              <a:rPr lang="en" sz="3736" b="1">
                <a:solidFill>
                  <a:schemeClr val="dk1"/>
                </a:solidFill>
              </a:rPr>
              <a:t>upper deck</a:t>
            </a:r>
            <a:r>
              <a:rPr lang="en" sz="3736">
                <a:solidFill>
                  <a:schemeClr val="dk1"/>
                </a:solidFill>
              </a:rPr>
              <a:t> where you can also sit.</a:t>
            </a:r>
            <a:br>
              <a:rPr lang="en" sz="3736">
                <a:solidFill>
                  <a:schemeClr val="dk1"/>
                </a:solidFill>
              </a:rPr>
            </a:br>
            <a:endParaRPr sz="3736">
              <a:solidFill>
                <a:schemeClr val="dk1"/>
              </a:solidFill>
            </a:endParaRPr>
          </a:p>
          <a:p>
            <a:pPr marL="457200" lvl="0" indent="-305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36">
                <a:solidFill>
                  <a:schemeClr val="dk1"/>
                </a:solidFill>
              </a:rPr>
              <a:t>When your </a:t>
            </a:r>
            <a:r>
              <a:rPr lang="en" sz="3736" b="1">
                <a:solidFill>
                  <a:schemeClr val="dk1"/>
                </a:solidFill>
              </a:rPr>
              <a:t>stop is next</a:t>
            </a:r>
            <a:r>
              <a:rPr lang="en" sz="3736">
                <a:solidFill>
                  <a:schemeClr val="dk1"/>
                </a:solidFill>
              </a:rPr>
              <a:t>, press the </a:t>
            </a:r>
            <a:r>
              <a:rPr lang="en" sz="3736" b="1">
                <a:solidFill>
                  <a:schemeClr val="dk1"/>
                </a:solidFill>
              </a:rPr>
              <a:t>red stop button</a:t>
            </a:r>
            <a:r>
              <a:rPr lang="en" sz="3736">
                <a:solidFill>
                  <a:schemeClr val="dk1"/>
                </a:solidFill>
              </a:rPr>
              <a:t> to signal the driver.</a:t>
            </a:r>
            <a:br>
              <a:rPr lang="en" sz="3736">
                <a:solidFill>
                  <a:schemeClr val="dk1"/>
                </a:solidFill>
              </a:rPr>
            </a:br>
            <a:endParaRPr sz="3736">
              <a:solidFill>
                <a:schemeClr val="dk1"/>
              </a:solidFill>
            </a:endParaRPr>
          </a:p>
          <a:p>
            <a:pPr marL="914400" lvl="1" indent="-305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3736">
                <a:solidFill>
                  <a:schemeClr val="dk1"/>
                </a:solidFill>
              </a:rPr>
              <a:t>You can check the </a:t>
            </a:r>
            <a:r>
              <a:rPr lang="en" sz="3736" b="1">
                <a:solidFill>
                  <a:schemeClr val="dk1"/>
                </a:solidFill>
              </a:rPr>
              <a:t>stop name on the screen</a:t>
            </a:r>
            <a:r>
              <a:rPr lang="en" sz="3736">
                <a:solidFill>
                  <a:schemeClr val="dk1"/>
                </a:solidFill>
              </a:rPr>
              <a:t> inside the bus.</a:t>
            </a:r>
            <a:br>
              <a:rPr lang="en" sz="3736">
                <a:solidFill>
                  <a:schemeClr val="dk1"/>
                </a:solidFill>
              </a:rPr>
            </a:br>
            <a:endParaRPr sz="3736">
              <a:solidFill>
                <a:schemeClr val="dk1"/>
              </a:solidFill>
            </a:endParaRPr>
          </a:p>
          <a:p>
            <a:pPr marL="457200" lvl="0" indent="-305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736">
                <a:solidFill>
                  <a:schemeClr val="dk1"/>
                </a:solidFill>
              </a:rPr>
              <a:t>Don’t forget to </a:t>
            </a:r>
            <a:r>
              <a:rPr lang="en" sz="3736" b="1">
                <a:solidFill>
                  <a:schemeClr val="dk1"/>
                </a:solidFill>
              </a:rPr>
              <a:t>tap your card out</a:t>
            </a:r>
            <a:r>
              <a:rPr lang="en" sz="3736">
                <a:solidFill>
                  <a:schemeClr val="dk1"/>
                </a:solidFill>
              </a:rPr>
              <a:t> when you exit the bus, so your fare is charged correctly.</a:t>
            </a:r>
            <a:endParaRPr sz="3736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The price of The SG Bus</a:t>
            </a:r>
            <a:endParaRPr/>
          </a:p>
        </p:txBody>
      </p:sp>
      <p:sp>
        <p:nvSpPr>
          <p:cNvPr id="207" name="Google Shape;207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Usually just about S$1-S$2 not too much.</a:t>
            </a:r>
            <a:endParaRPr sz="360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 sz="3600"/>
              <a:t>May not show price for ride.</a:t>
            </a:r>
            <a:endParaRPr sz="3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Good things to note</a:t>
            </a:r>
            <a:endParaRPr/>
          </a:p>
        </p:txBody>
      </p:sp>
      <p:sp>
        <p:nvSpPr>
          <p:cNvPr id="213" name="Google Shape;213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Some express buses do not have an e in them they are the 5XX buses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There are also City Direct Services which are like express buses but only go to the city they are the 6XX buses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 and regulations of the Buses in SG</a:t>
            </a:r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Do not </a:t>
            </a:r>
            <a:r>
              <a:rPr lang="en" sz="2100">
                <a:solidFill>
                  <a:srgbClr val="374151"/>
                </a:solidFill>
                <a:highlight>
                  <a:srgbClr val="FFFFFF"/>
                </a:highlight>
              </a:rPr>
              <a:t>bring in durians in the bus</a:t>
            </a:r>
            <a:endParaRPr sz="2100">
              <a:solidFill>
                <a:srgbClr val="374151"/>
              </a:solidFill>
              <a:highlight>
                <a:srgbClr val="FFFFFF"/>
              </a:highlight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100"/>
              <a:buChar char="●"/>
            </a:pPr>
            <a:r>
              <a:rPr lang="en" sz="2100">
                <a:solidFill>
                  <a:srgbClr val="374151"/>
                </a:solidFill>
                <a:highlight>
                  <a:srgbClr val="FFFFFF"/>
                </a:highlight>
              </a:rPr>
              <a:t>Do not smoke in the bus</a:t>
            </a:r>
            <a:endParaRPr sz="2100">
              <a:solidFill>
                <a:srgbClr val="374151"/>
              </a:solidFill>
              <a:highlight>
                <a:srgbClr val="FFFFFF"/>
              </a:highlight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100"/>
              <a:buChar char="●"/>
            </a:pPr>
            <a:r>
              <a:rPr lang="en" sz="2100">
                <a:solidFill>
                  <a:srgbClr val="374151"/>
                </a:solidFill>
                <a:highlight>
                  <a:srgbClr val="FFFFFF"/>
                </a:highlight>
              </a:rPr>
              <a:t>Do not eat or drink in the bus (including water)</a:t>
            </a:r>
            <a:endParaRPr sz="2100">
              <a:solidFill>
                <a:srgbClr val="374151"/>
              </a:solidFill>
              <a:highlight>
                <a:srgbClr val="FFFFFF"/>
              </a:highlight>
            </a:endParaRPr>
          </a:p>
          <a:p>
            <a:pPr marL="457200" lvl="0" indent="-3619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  <a:highlight>
                  <a:srgbClr val="FFFFFF"/>
                </a:highlight>
              </a:rPr>
              <a:t>Do not bring super-big luggages on board – $500 fine (do not exceed </a:t>
            </a:r>
            <a:r>
              <a:rPr lang="en" sz="2100">
                <a:solidFill>
                  <a:srgbClr val="374151"/>
                </a:solidFill>
                <a:highlight>
                  <a:srgbClr val="FFFFFF"/>
                </a:highlight>
              </a:rPr>
              <a:t>90cm x 60cm x 30cm)</a:t>
            </a:r>
            <a:endParaRPr sz="2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100"/>
              <a:buChar char="●"/>
            </a:pPr>
            <a:r>
              <a:rPr lang="en" sz="2100">
                <a:solidFill>
                  <a:srgbClr val="374151"/>
                </a:solidFill>
                <a:highlight>
                  <a:srgbClr val="FFFFFF"/>
                </a:highlight>
              </a:rPr>
              <a:t>Do not bring in bicycles that are bigger than 120cm x 70cm x 40cm-$500 fine</a:t>
            </a:r>
            <a:endParaRPr sz="2100">
              <a:solidFill>
                <a:srgbClr val="37415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You!!!</a:t>
            </a:r>
            <a:endParaRPr/>
          </a:p>
        </p:txBody>
      </p:sp>
      <p:pic>
        <p:nvPicPr>
          <p:cNvPr id="219" name="Google Shape;21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227059" cy="215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6950" y="0"/>
            <a:ext cx="3227049" cy="215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992658"/>
            <a:ext cx="3227049" cy="215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6950" y="2992658"/>
            <a:ext cx="3227049" cy="215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76450" y="0"/>
            <a:ext cx="51434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229" name="Google Shape;229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" sz="2500" u="sng">
                <a:solidFill>
                  <a:schemeClr val="hlink"/>
                </a:solidFill>
                <a:hlinkClick r:id="rId3"/>
              </a:rPr>
              <a:t>MAN A22 Retrofitted Electric Bus | Land Transport Guru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" sz="2500" u="sng">
                <a:solidFill>
                  <a:schemeClr val="hlink"/>
                </a:solidFill>
                <a:hlinkClick r:id="rId4"/>
              </a:rPr>
              <a:t>BYD BC12A04 | Land Transport Guru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" sz="2500" u="sng">
                <a:solidFill>
                  <a:schemeClr val="hlink"/>
                </a:solidFill>
                <a:hlinkClick r:id="rId5"/>
              </a:rPr>
              <a:t>Mercedes-Benz Citaro - Singapore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" sz="2500" u="sng">
                <a:solidFill>
                  <a:schemeClr val="hlink"/>
                </a:solidFill>
                <a:hlinkClick r:id="rId6"/>
              </a:rPr>
              <a:t>Mercedes-Benz OC500LE | Land Transport Guru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" sz="2500" u="sng">
                <a:solidFill>
                  <a:schemeClr val="hlink"/>
                </a:solidFill>
                <a:hlinkClick r:id="rId7"/>
              </a:rPr>
              <a:t>Thankyou For Listening GIFs - Find &amp; Share on GIPHY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" sz="2500" u="sng">
                <a:solidFill>
                  <a:schemeClr val="hlink"/>
                </a:solidFill>
                <a:hlinkClick r:id="rId8"/>
              </a:rPr>
              <a:t>Bus Service Prefixes and Suffixes - Singapore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" sz="2500" u="sng">
                <a:solidFill>
                  <a:schemeClr val="hlink"/>
                </a:solidFill>
                <a:hlinkClick r:id="rId9"/>
              </a:rPr>
              <a:t>How to Catch the Bus in Singapore | Visitors Guide</a:t>
            </a:r>
            <a:endParaRPr sz="2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SG Bus operating hours</a:t>
            </a:r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10000"/>
          </a:bodyPr>
          <a:lstStyle/>
          <a:p>
            <a:pPr marL="457200" lvl="0" indent="-35914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223">
                <a:solidFill>
                  <a:schemeClr val="dk1"/>
                </a:solidFill>
              </a:rPr>
              <a:t>Buses typically operate from </a:t>
            </a:r>
            <a:r>
              <a:rPr lang="en" sz="8223" b="1">
                <a:solidFill>
                  <a:schemeClr val="dk1"/>
                </a:solidFill>
              </a:rPr>
              <a:t>5:30 AM to 12:30 AM</a:t>
            </a:r>
            <a:r>
              <a:rPr lang="en" sz="8223">
                <a:solidFill>
                  <a:schemeClr val="dk1"/>
                </a:solidFill>
              </a:rPr>
              <a:t>.</a:t>
            </a:r>
            <a:endParaRPr sz="8223">
              <a:solidFill>
                <a:schemeClr val="dk1"/>
              </a:solidFill>
            </a:endParaRPr>
          </a:p>
          <a:p>
            <a:pPr marL="457200" lvl="0" indent="-35914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223" b="1">
                <a:solidFill>
                  <a:schemeClr val="dk1"/>
                </a:solidFill>
              </a:rPr>
              <a:t>Exact operating hours and frequency</a:t>
            </a:r>
            <a:r>
              <a:rPr lang="en" sz="8223">
                <a:solidFill>
                  <a:schemeClr val="dk1"/>
                </a:solidFill>
              </a:rPr>
              <a:t> depend on the </a:t>
            </a:r>
            <a:r>
              <a:rPr lang="en" sz="8223" b="1">
                <a:solidFill>
                  <a:schemeClr val="dk1"/>
                </a:solidFill>
              </a:rPr>
              <a:t>specific route</a:t>
            </a:r>
            <a:r>
              <a:rPr lang="en" sz="8223">
                <a:solidFill>
                  <a:schemeClr val="dk1"/>
                </a:solidFill>
              </a:rPr>
              <a:t>.</a:t>
            </a:r>
            <a:endParaRPr sz="8223">
              <a:solidFill>
                <a:schemeClr val="dk1"/>
              </a:solidFill>
            </a:endParaRPr>
          </a:p>
          <a:p>
            <a:pPr marL="457200" lvl="0" indent="-35914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223">
                <a:solidFill>
                  <a:schemeClr val="dk1"/>
                </a:solidFill>
              </a:rPr>
              <a:t>This info is usually displayed at the </a:t>
            </a:r>
            <a:r>
              <a:rPr lang="en" sz="8223" b="1">
                <a:solidFill>
                  <a:schemeClr val="dk1"/>
                </a:solidFill>
              </a:rPr>
              <a:t>bus stop</a:t>
            </a:r>
            <a:r>
              <a:rPr lang="en" sz="8223">
                <a:solidFill>
                  <a:schemeClr val="dk1"/>
                </a:solidFill>
              </a:rPr>
              <a:t>.</a:t>
            </a:r>
            <a:endParaRPr sz="8223">
              <a:solidFill>
                <a:schemeClr val="dk1"/>
              </a:solidFill>
            </a:endParaRPr>
          </a:p>
          <a:p>
            <a:pPr marL="457200" lvl="0" indent="-35914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223">
                <a:solidFill>
                  <a:schemeClr val="dk1"/>
                </a:solidFill>
              </a:rPr>
              <a:t>For </a:t>
            </a:r>
            <a:r>
              <a:rPr lang="en" sz="8223" b="1">
                <a:solidFill>
                  <a:schemeClr val="dk1"/>
                </a:solidFill>
              </a:rPr>
              <a:t>late-night travel</a:t>
            </a:r>
            <a:r>
              <a:rPr lang="en" sz="8223">
                <a:solidFill>
                  <a:schemeClr val="dk1"/>
                </a:solidFill>
              </a:rPr>
              <a:t>, some operators provide </a:t>
            </a:r>
            <a:r>
              <a:rPr lang="en" sz="8223" b="1">
                <a:solidFill>
                  <a:schemeClr val="dk1"/>
                </a:solidFill>
              </a:rPr>
              <a:t>special services</a:t>
            </a:r>
            <a:r>
              <a:rPr lang="en" sz="8223">
                <a:solidFill>
                  <a:schemeClr val="dk1"/>
                </a:solidFill>
              </a:rPr>
              <a:t>, including:</a:t>
            </a:r>
            <a:endParaRPr sz="8223">
              <a:solidFill>
                <a:schemeClr val="dk1"/>
              </a:solidFill>
            </a:endParaRPr>
          </a:p>
          <a:p>
            <a:pPr marL="914400" lvl="1" indent="-35914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8223" b="1">
                <a:solidFill>
                  <a:schemeClr val="dk1"/>
                </a:solidFill>
              </a:rPr>
              <a:t>Night buses</a:t>
            </a:r>
            <a:r>
              <a:rPr lang="en" sz="8223">
                <a:solidFill>
                  <a:schemeClr val="dk1"/>
                </a:solidFill>
              </a:rPr>
              <a:t> running on </a:t>
            </a:r>
            <a:r>
              <a:rPr lang="en" sz="8223" b="1">
                <a:solidFill>
                  <a:schemeClr val="dk1"/>
                </a:solidFill>
              </a:rPr>
              <a:t>Fridays, Saturdays, and public holidays</a:t>
            </a:r>
            <a:endParaRPr sz="8223" b="1">
              <a:solidFill>
                <a:schemeClr val="dk1"/>
              </a:solidFill>
            </a:endParaRPr>
          </a:p>
          <a:p>
            <a:pPr marL="914400" lvl="1" indent="-35914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8223">
                <a:solidFill>
                  <a:schemeClr val="dk1"/>
                </a:solidFill>
              </a:rPr>
              <a:t>These usually operate from </a:t>
            </a:r>
            <a:r>
              <a:rPr lang="en" sz="8223" b="1">
                <a:solidFill>
                  <a:schemeClr val="dk1"/>
                </a:solidFill>
              </a:rPr>
              <a:t>around 11:30 PM to 2:00 AM</a:t>
            </a:r>
            <a:r>
              <a:rPr lang="en" sz="8223">
                <a:solidFill>
                  <a:schemeClr val="dk1"/>
                </a:solidFill>
              </a:rPr>
              <a:t>.</a:t>
            </a:r>
            <a:endParaRPr sz="8223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800"/>
              <a:t>The video that can explain how to take the bus (I will cover in more detail later)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pic>
        <p:nvPicPr>
          <p:cNvPr id="122" name="Google Shape;122;p28" descr="A guide for visitors on how to catch the bus in Singapore. Buses are a cheap and quick way to escape the heat and get around Singapore. They also offer a cheap way to get a view of the city. I put this guide together to give any visitor the confidence to catch the bus around Singapore." title="How to Catch the Bus in Singapore | Visitors Guid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0113" y="1170125"/>
            <a:ext cx="7063778" cy="3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Pay for your trip </a:t>
            </a:r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b="1"/>
              <a:t>Visa</a:t>
            </a:r>
            <a:r>
              <a:rPr lang="en"/>
              <a:t> or </a:t>
            </a:r>
            <a:r>
              <a:rPr lang="en" b="1"/>
              <a:t>Mastercard</a:t>
            </a:r>
            <a:r>
              <a:rPr lang="en"/>
              <a:t> or </a:t>
            </a:r>
            <a:r>
              <a:rPr lang="en" b="1"/>
              <a:t>NETS </a:t>
            </a:r>
            <a:r>
              <a:rPr lang="en" b="1">
                <a:highlight>
                  <a:srgbClr val="FFFFFF"/>
                </a:highlight>
              </a:rPr>
              <a:t>Contactless Bank Cards </a:t>
            </a:r>
            <a:r>
              <a:rPr lang="en">
                <a:highlight>
                  <a:srgbClr val="FFFFFF"/>
                </a:highlight>
              </a:rPr>
              <a:t>or </a:t>
            </a:r>
            <a:r>
              <a:rPr lang="en" b="1">
                <a:highlight>
                  <a:srgbClr val="FFFFFF"/>
                </a:highlight>
              </a:rPr>
              <a:t>American Express</a:t>
            </a:r>
            <a:r>
              <a:rPr lang="en">
                <a:highlight>
                  <a:srgbClr val="FFFFFF"/>
                </a:highlight>
              </a:rPr>
              <a:t> (credit/debit cards)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 (foreign ones work too)(recommended option)</a:t>
            </a:r>
            <a:endParaRPr>
              <a:solidFill>
                <a:srgbClr val="5C6BBC"/>
              </a:solidFill>
              <a:highlight>
                <a:srgbClr val="FFFFFF"/>
              </a:highlight>
            </a:endParaRPr>
          </a:p>
          <a:p>
            <a:pPr marL="457200" lvl="0" indent="-33432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b="1">
                <a:highlight>
                  <a:srgbClr val="FFFFFF"/>
                </a:highlight>
              </a:rPr>
              <a:t>EZ-Link Cards</a:t>
            </a:r>
            <a:r>
              <a:rPr lang="en">
                <a:highlight>
                  <a:srgbClr val="FFFFFF"/>
                </a:highlight>
              </a:rPr>
              <a:t> (price $10 $5 credit) (buy</a:t>
            </a:r>
            <a:r>
              <a:rPr lang="en">
                <a:solidFill>
                  <a:srgbClr val="212529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at any Simply Go Ticket Office </a:t>
            </a:r>
            <a:r>
              <a:rPr lang="en" u="sng">
                <a:solidFill>
                  <a:schemeClr val="hlink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3"/>
              </a:rPr>
              <a:t>click</a:t>
            </a:r>
            <a:r>
              <a:rPr lang="en">
                <a:solidFill>
                  <a:srgbClr val="212529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for locations)</a:t>
            </a:r>
            <a:endParaRPr>
              <a:highlight>
                <a:srgbClr val="FFFFFF"/>
              </a:highlight>
            </a:endParaRPr>
          </a:p>
          <a:p>
            <a:pPr marL="457200" lvl="0" indent="-33432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Mobile Wallets </a:t>
            </a: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Apple Pay, Google Pay, Samsung Pay, Fitbit Pay, Garmin Pay, Singtel Dash 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(foreign ones work too) 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(recommended option)</a:t>
            </a: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3432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rgbClr val="333333"/>
                </a:solidFill>
                <a:highlight>
                  <a:srgbClr val="F9F9F9"/>
                </a:highlight>
              </a:rPr>
              <a:t>Singapore Tourist Pass $17/$24/$29 1 – 3 Days </a:t>
            </a:r>
            <a:r>
              <a:rPr lang="en">
                <a:solidFill>
                  <a:srgbClr val="5D5D5D"/>
                </a:solidFill>
                <a:highlight>
                  <a:srgbClr val="F9F9F9"/>
                </a:highlight>
              </a:rPr>
              <a:t>Duration </a:t>
            </a:r>
            <a:r>
              <a:rPr lang="en">
                <a:solidFill>
                  <a:srgbClr val="333333"/>
                </a:solidFill>
                <a:highlight>
                  <a:srgbClr val="F9F9F9"/>
                </a:highlight>
              </a:rPr>
              <a:t>Unlimited </a:t>
            </a:r>
            <a:r>
              <a:rPr lang="en">
                <a:solidFill>
                  <a:srgbClr val="5D5D5D"/>
                </a:solidFill>
                <a:highlight>
                  <a:srgbClr val="F9F9F9"/>
                </a:highlight>
              </a:rPr>
              <a:t>Rides* on Public Transport (there is also a plus option </a:t>
            </a:r>
            <a:r>
              <a:rPr lang="en" u="sng">
                <a:solidFill>
                  <a:schemeClr val="hlink"/>
                </a:solidFill>
                <a:highlight>
                  <a:srgbClr val="F9F9F9"/>
                </a:highlight>
                <a:hlinkClick r:id="rId4"/>
              </a:rPr>
              <a:t>click</a:t>
            </a:r>
            <a:r>
              <a:rPr lang="en">
                <a:solidFill>
                  <a:srgbClr val="5D5D5D"/>
                </a:solidFill>
                <a:highlight>
                  <a:srgbClr val="F9F9F9"/>
                </a:highlight>
              </a:rPr>
              <a:t> to see)(</a:t>
            </a:r>
            <a:r>
              <a:rPr lang="en" u="sng">
                <a:solidFill>
                  <a:schemeClr val="hlink"/>
                </a:solidFill>
                <a:highlight>
                  <a:srgbClr val="F9F9F9"/>
                </a:highlight>
                <a:hlinkClick r:id="rId5"/>
              </a:rPr>
              <a:t>click</a:t>
            </a:r>
            <a:r>
              <a:rPr lang="en">
                <a:solidFill>
                  <a:srgbClr val="5D5D5D"/>
                </a:solidFill>
                <a:highlight>
                  <a:srgbClr val="F9F9F9"/>
                </a:highlight>
              </a:rPr>
              <a:t> to see buy locations)</a:t>
            </a:r>
            <a:endParaRPr>
              <a:solidFill>
                <a:srgbClr val="5D5D5D"/>
              </a:solidFill>
              <a:highlight>
                <a:srgbClr val="F9F9F9"/>
              </a:highlight>
            </a:endParaRPr>
          </a:p>
          <a:p>
            <a:pPr marL="457200" lvl="0" indent="-33432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NETS Prepaid Cards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 (buy at </a:t>
            </a:r>
            <a:r>
              <a:rPr lang="en" b="1">
                <a:solidFill>
                  <a:srgbClr val="101820"/>
                </a:solidFill>
                <a:highlight>
                  <a:srgbClr val="FFFFFF"/>
                </a:highlight>
              </a:rPr>
              <a:t>NETS Customer Service Centre</a:t>
            </a:r>
            <a:r>
              <a:rPr lang="en">
                <a:solidFill>
                  <a:srgbClr val="101820"/>
                </a:solidFill>
                <a:highlight>
                  <a:srgbClr val="FFFFFF"/>
                </a:highlight>
              </a:rPr>
              <a:t> </a:t>
            </a:r>
            <a:r>
              <a:rPr lang="en" u="sng">
                <a:solidFill>
                  <a:schemeClr val="hlink"/>
                </a:solidFill>
                <a:highlight>
                  <a:srgbClr val="FFFFFF"/>
                </a:highlight>
                <a:hlinkClick r:id="rId6"/>
              </a:rPr>
              <a:t>click here</a:t>
            </a:r>
            <a:r>
              <a:rPr lang="en">
                <a:solidFill>
                  <a:srgbClr val="101820"/>
                </a:solidFill>
                <a:highlight>
                  <a:srgbClr val="FFFFFF"/>
                </a:highlight>
              </a:rPr>
              <a:t> for directions)</a:t>
            </a:r>
            <a:endParaRPr>
              <a:solidFill>
                <a:srgbClr val="101820"/>
              </a:solidFill>
              <a:highlight>
                <a:srgbClr val="FFFFFF"/>
              </a:highlight>
            </a:endParaRPr>
          </a:p>
          <a:p>
            <a:pPr marL="457200" lvl="0" indent="-33432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NETS FlashPay Cards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 (for more information </a:t>
            </a:r>
            <a:r>
              <a:rPr lang="en" u="sng">
                <a:solidFill>
                  <a:schemeClr val="hlink"/>
                </a:solidFill>
                <a:highlight>
                  <a:srgbClr val="FFFFFF"/>
                </a:highlight>
                <a:hlinkClick r:id="rId7"/>
              </a:rPr>
              <a:t>click here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)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3432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Cash 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(unrecomended)(Costs more)(NO CHANGE)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3432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ighlight>
                  <a:srgbClr val="FFFFFF"/>
                </a:highlight>
                <a:hlinkClick r:id="rId8"/>
              </a:rPr>
              <a:t>Click here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 to find out more for Paying for your trip.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2. Plan your route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8000" b="1">
                <a:solidFill>
                  <a:schemeClr val="dk1"/>
                </a:solidFill>
              </a:rPr>
              <a:t>Bus stop signs provide helpful information:</a:t>
            </a:r>
            <a:br>
              <a:rPr lang="en" sz="8000" b="1">
                <a:solidFill>
                  <a:schemeClr val="dk1"/>
                </a:solidFill>
              </a:rPr>
            </a:br>
            <a:endParaRPr sz="80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000">
                <a:solidFill>
                  <a:schemeClr val="dk1"/>
                </a:solidFill>
              </a:rPr>
              <a:t>Show a </a:t>
            </a:r>
            <a:r>
              <a:rPr lang="en" sz="8000" b="1">
                <a:solidFill>
                  <a:schemeClr val="dk1"/>
                </a:solidFill>
              </a:rPr>
              <a:t>list of buses</a:t>
            </a:r>
            <a:r>
              <a:rPr lang="en" sz="8000">
                <a:solidFill>
                  <a:schemeClr val="dk1"/>
                </a:solidFill>
              </a:rPr>
              <a:t> that stop there.</a:t>
            </a:r>
            <a:br>
              <a:rPr lang="en" sz="8000">
                <a:solidFill>
                  <a:schemeClr val="dk1"/>
                </a:solidFill>
              </a:rPr>
            </a:br>
            <a:endParaRPr sz="8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000">
                <a:solidFill>
                  <a:schemeClr val="dk1"/>
                </a:solidFill>
              </a:rPr>
              <a:t>Show the </a:t>
            </a:r>
            <a:r>
              <a:rPr lang="en" sz="8000" b="1">
                <a:solidFill>
                  <a:schemeClr val="dk1"/>
                </a:solidFill>
              </a:rPr>
              <a:t>next stops</a:t>
            </a:r>
            <a:r>
              <a:rPr lang="en" sz="8000">
                <a:solidFill>
                  <a:schemeClr val="dk1"/>
                </a:solidFill>
              </a:rPr>
              <a:t> for each bus after that stop.</a:t>
            </a:r>
            <a:br>
              <a:rPr lang="en" sz="8000">
                <a:solidFill>
                  <a:schemeClr val="dk1"/>
                </a:solidFill>
              </a:rPr>
            </a:br>
            <a:endParaRPr sz="8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8000">
                <a:solidFill>
                  <a:schemeClr val="dk1"/>
                </a:solidFill>
              </a:rPr>
              <a:t>Useful if you </a:t>
            </a:r>
            <a:r>
              <a:rPr lang="en" sz="8000" b="1">
                <a:solidFill>
                  <a:schemeClr val="dk1"/>
                </a:solidFill>
              </a:rPr>
              <a:t>know the name</a:t>
            </a:r>
            <a:r>
              <a:rPr lang="en" sz="8000">
                <a:solidFill>
                  <a:schemeClr val="dk1"/>
                </a:solidFill>
              </a:rPr>
              <a:t> of your destination stop.</a:t>
            </a:r>
            <a:endParaRPr sz="8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8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8000">
                <a:solidFill>
                  <a:schemeClr val="dk1"/>
                </a:solidFill>
              </a:rPr>
              <a:t>(Continued on the next slide)</a:t>
            </a:r>
            <a:endParaRPr sz="8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2. Plan your route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 b="1">
                <a:solidFill>
                  <a:schemeClr val="dk1"/>
                </a:solidFill>
              </a:rPr>
              <a:t>Additional info on the sign:</a:t>
            </a:r>
            <a:br>
              <a:rPr lang="en" sz="1450" b="1">
                <a:solidFill>
                  <a:schemeClr val="dk1"/>
                </a:solidFill>
              </a:rPr>
            </a:br>
            <a:endParaRPr sz="1450" b="1">
              <a:solidFill>
                <a:schemeClr val="dk1"/>
              </a:solidFill>
            </a:endParaRPr>
          </a:p>
          <a:p>
            <a:pPr marL="457200" lvl="0" indent="-32067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" sz="1450">
                <a:solidFill>
                  <a:schemeClr val="dk1"/>
                </a:solidFill>
              </a:rPr>
              <a:t>May include the </a:t>
            </a:r>
            <a:r>
              <a:rPr lang="en" sz="1450" b="1">
                <a:solidFill>
                  <a:schemeClr val="dk1"/>
                </a:solidFill>
              </a:rPr>
              <a:t>name of the road</a:t>
            </a:r>
            <a:r>
              <a:rPr lang="en" sz="1450">
                <a:solidFill>
                  <a:schemeClr val="dk1"/>
                </a:solidFill>
              </a:rPr>
              <a:t> the stop is on (helpful if you don’t know the stop name).</a:t>
            </a:r>
            <a:br>
              <a:rPr lang="en" sz="1450">
                <a:solidFill>
                  <a:schemeClr val="dk1"/>
                </a:solidFill>
              </a:rPr>
            </a:br>
            <a:endParaRPr sz="1450">
              <a:solidFill>
                <a:schemeClr val="dk1"/>
              </a:solidFill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" sz="1450">
                <a:solidFill>
                  <a:schemeClr val="dk1"/>
                </a:solidFill>
              </a:rPr>
              <a:t>Shows if </a:t>
            </a:r>
            <a:r>
              <a:rPr lang="en" sz="1450" b="1">
                <a:solidFill>
                  <a:schemeClr val="dk1"/>
                </a:solidFill>
              </a:rPr>
              <a:t>other buses</a:t>
            </a:r>
            <a:r>
              <a:rPr lang="en" sz="1450">
                <a:solidFill>
                  <a:schemeClr val="dk1"/>
                </a:solidFill>
              </a:rPr>
              <a:t> also go to your destination (another bus might arrive earlier).</a:t>
            </a:r>
            <a:br>
              <a:rPr lang="en" sz="1450">
                <a:solidFill>
                  <a:schemeClr val="dk1"/>
                </a:solidFill>
              </a:rPr>
            </a:br>
            <a:endParaRPr sz="1450">
              <a:solidFill>
                <a:schemeClr val="dk1"/>
              </a:solidFill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" sz="1450">
                <a:solidFill>
                  <a:schemeClr val="dk1"/>
                </a:solidFill>
              </a:rPr>
              <a:t>Shows </a:t>
            </a:r>
            <a:r>
              <a:rPr lang="en" sz="1450" b="1">
                <a:solidFill>
                  <a:schemeClr val="dk1"/>
                </a:solidFill>
              </a:rPr>
              <a:t>fare info</a:t>
            </a:r>
            <a:r>
              <a:rPr lang="en" sz="1450">
                <a:solidFill>
                  <a:schemeClr val="dk1"/>
                </a:solidFill>
              </a:rPr>
              <a:t> if you’re </a:t>
            </a:r>
            <a:r>
              <a:rPr lang="en" sz="1450" b="1">
                <a:solidFill>
                  <a:schemeClr val="dk1"/>
                </a:solidFill>
              </a:rPr>
              <a:t>paying by cash</a:t>
            </a:r>
            <a:r>
              <a:rPr lang="en" sz="1450">
                <a:solidFill>
                  <a:schemeClr val="dk1"/>
                </a:solidFill>
              </a:rPr>
              <a:t>.</a:t>
            </a:r>
            <a:br>
              <a:rPr lang="en" sz="1450">
                <a:solidFill>
                  <a:schemeClr val="dk1"/>
                </a:solidFill>
              </a:rPr>
            </a:br>
            <a:endParaRPr sz="1450">
              <a:solidFill>
                <a:schemeClr val="dk1"/>
              </a:solidFill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</a:pPr>
            <a:r>
              <a:rPr lang="en" sz="1450" b="1">
                <a:solidFill>
                  <a:schemeClr val="dk1"/>
                </a:solidFill>
              </a:rPr>
              <a:t>Does not include a map</a:t>
            </a:r>
            <a:r>
              <a:rPr lang="en" sz="1450">
                <a:solidFill>
                  <a:schemeClr val="dk1"/>
                </a:solidFill>
              </a:rPr>
              <a:t>.</a:t>
            </a: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50">
                <a:solidFill>
                  <a:schemeClr val="dk1"/>
                </a:solidFill>
              </a:rPr>
              <a:t>(Continued on the next slide)</a:t>
            </a:r>
            <a:br>
              <a:rPr lang="en" sz="1450">
                <a:solidFill>
                  <a:schemeClr val="dk1"/>
                </a:solidFill>
              </a:rPr>
            </a:b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2. Plan your route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</a:rPr>
              <a:t>For directions and bus arrivals:</a:t>
            </a:r>
            <a:br>
              <a:rPr lang="en" sz="1100" b="1">
                <a:solidFill>
                  <a:schemeClr val="dk1"/>
                </a:solidFill>
              </a:rPr>
            </a:br>
            <a:endParaRPr sz="1100" b="1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Use </a:t>
            </a:r>
            <a:r>
              <a:rPr lang="en" sz="1100" b="1">
                <a:solidFill>
                  <a:schemeClr val="dk1"/>
                </a:solidFill>
              </a:rPr>
              <a:t>Google Maps</a:t>
            </a:r>
            <a:r>
              <a:rPr lang="en" sz="1100">
                <a:solidFill>
                  <a:schemeClr val="dk1"/>
                </a:solidFill>
              </a:rPr>
              <a:t> for step-by-step directions and alternate routes.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Use the </a:t>
            </a:r>
            <a:r>
              <a:rPr lang="en" sz="1100" b="1" u="sng">
                <a:solidFill>
                  <a:schemeClr val="hlink"/>
                </a:solidFill>
                <a:hlinkClick r:id="rId3"/>
              </a:rPr>
              <a:t>MyTransport.SG</a:t>
            </a:r>
            <a:r>
              <a:rPr lang="en" sz="1100" b="1">
                <a:solidFill>
                  <a:schemeClr val="dk1"/>
                </a:solidFill>
              </a:rPr>
              <a:t> app or website </a:t>
            </a:r>
            <a:r>
              <a:rPr lang="en" sz="1100">
                <a:solidFill>
                  <a:schemeClr val="dk1"/>
                </a:solidFill>
              </a:rPr>
              <a:t>to:</a:t>
            </a:r>
            <a:br>
              <a:rPr lang="en" sz="1100">
                <a:solidFill>
                  <a:schemeClr val="dk1"/>
                </a:solidFill>
              </a:rPr>
            </a:br>
            <a:endParaRPr sz="1100" b="1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 b="1">
                <a:solidFill>
                  <a:schemeClr val="dk1"/>
                </a:solidFill>
              </a:rPr>
              <a:t>Check when the next bus arrives.</a:t>
            </a:r>
            <a:endParaRPr sz="1100" b="1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 b="1">
                <a:solidFill>
                  <a:schemeClr val="dk1"/>
                </a:solidFill>
              </a:rPr>
              <a:t>Bus Services</a:t>
            </a:r>
            <a:endParaRPr sz="1100" b="1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Etc… for more info click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here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Available on: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 sz="1100" b="1">
                <a:solidFill>
                  <a:schemeClr val="dk1"/>
                </a:solidFill>
              </a:rPr>
              <a:t>Android</a:t>
            </a:r>
            <a:r>
              <a:rPr lang="en" sz="1100">
                <a:solidFill>
                  <a:schemeClr val="dk1"/>
                </a:solidFill>
              </a:rPr>
              <a:t>:</a:t>
            </a:r>
            <a:r>
              <a:rPr lang="en" sz="1100" b="1">
                <a:solidFill>
                  <a:schemeClr val="dk1"/>
                </a:solidFill>
              </a:rPr>
              <a:t>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https://tinyurl.com/mytransportsgappandroid</a:t>
            </a:r>
            <a:r>
              <a:rPr lang="en" sz="1100">
                <a:solidFill>
                  <a:schemeClr val="dk1"/>
                </a:solidFill>
              </a:rPr>
              <a:t> </a:t>
            </a:r>
            <a:br>
              <a:rPr lang="en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 sz="1100" b="1">
                <a:solidFill>
                  <a:schemeClr val="dk1"/>
                </a:solidFill>
              </a:rPr>
              <a:t>iOS</a:t>
            </a:r>
            <a:r>
              <a:rPr lang="en" sz="1100">
                <a:solidFill>
                  <a:schemeClr val="dk1"/>
                </a:solidFill>
              </a:rPr>
              <a:t>: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https://tinyurl.com/mytransportsgappios</a:t>
            </a:r>
            <a:endParaRPr sz="1100"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/>
              <a:t>(Continued on the next slide)</a:t>
            </a:r>
            <a:endParaRPr sz="1100"/>
          </a:p>
        </p:txBody>
      </p:sp>
      <p:pic>
        <p:nvPicPr>
          <p:cNvPr id="147" name="Google Shape;147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2600" y="2647349"/>
            <a:ext cx="5020249" cy="108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2. Plan your route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</a:rPr>
              <a:t>For directions and bus arrivals (also):</a:t>
            </a:r>
            <a:br>
              <a:rPr lang="en" sz="1400" b="1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Use the </a:t>
            </a:r>
            <a:r>
              <a:rPr lang="en" sz="1400" b="1">
                <a:solidFill>
                  <a:schemeClr val="dk1"/>
                </a:solidFill>
              </a:rPr>
              <a:t>Singabus app </a:t>
            </a:r>
            <a:r>
              <a:rPr lang="en" sz="1400">
                <a:solidFill>
                  <a:schemeClr val="dk1"/>
                </a:solidFill>
              </a:rPr>
              <a:t>(my personal preference) to:</a:t>
            </a:r>
            <a:br>
              <a:rPr lang="en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Check when the next bus arrives.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Remind you when your stop is near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Runs on older devices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Available on: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 b="1">
                <a:solidFill>
                  <a:schemeClr val="dk1"/>
                </a:solidFill>
              </a:rPr>
              <a:t>Android</a:t>
            </a:r>
            <a:r>
              <a:rPr lang="en">
                <a:solidFill>
                  <a:schemeClr val="dk1"/>
                </a:solidFill>
              </a:rPr>
              <a:t>:</a:t>
            </a:r>
            <a:r>
              <a:rPr lang="en" b="1">
                <a:solidFill>
                  <a:schemeClr val="dk1"/>
                </a:solidFill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https://tinyurl.com/singabusappandroid</a:t>
            </a:r>
            <a:r>
              <a:rPr lang="en">
                <a:solidFill>
                  <a:schemeClr val="dk1"/>
                </a:solidFill>
              </a:rPr>
              <a:t> 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 b="1">
                <a:solidFill>
                  <a:schemeClr val="dk1"/>
                </a:solidFill>
              </a:rPr>
              <a:t>iOS</a:t>
            </a:r>
            <a:r>
              <a:rPr lang="en">
                <a:solidFill>
                  <a:schemeClr val="dk1"/>
                </a:solidFill>
              </a:rPr>
              <a:t>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https://tinyurl.com/singabusappios</a:t>
            </a:r>
            <a:endParaRPr sz="17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1327</Words>
  <Application>Microsoft Office PowerPoint</Application>
  <PresentationFormat>On-screen Show (16:9)</PresentationFormat>
  <Paragraphs>136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Montserrat</vt:lpstr>
      <vt:lpstr>Arial</vt:lpstr>
      <vt:lpstr>Simple Light</vt:lpstr>
      <vt:lpstr>Simple Light</vt:lpstr>
      <vt:lpstr>The SG Bus Tips and Tricks for tourists </vt:lpstr>
      <vt:lpstr>Rules and regulations of the Buses in SG</vt:lpstr>
      <vt:lpstr>SG Bus operating hours</vt:lpstr>
      <vt:lpstr>The video that can explain how to take the bus (I will cover in more detail later) </vt:lpstr>
      <vt:lpstr>Pay for your trip </vt:lpstr>
      <vt:lpstr>2. Plan your route </vt:lpstr>
      <vt:lpstr>2. Plan your route  </vt:lpstr>
      <vt:lpstr>2. Plan your route  </vt:lpstr>
      <vt:lpstr>2. Plan your route  </vt:lpstr>
      <vt:lpstr>2. Plan your route  </vt:lpstr>
      <vt:lpstr>2. Plan your route  </vt:lpstr>
      <vt:lpstr>2. Plan your route </vt:lpstr>
      <vt:lpstr>2. Plan your route  </vt:lpstr>
      <vt:lpstr>2. Plan your route  </vt:lpstr>
      <vt:lpstr>2. Plan your route  </vt:lpstr>
      <vt:lpstr>2. Plan your route  </vt:lpstr>
      <vt:lpstr>3. Ride the bus </vt:lpstr>
      <vt:lpstr>4. The price of The SG Bus</vt:lpstr>
      <vt:lpstr>5. Good things to note</vt:lpstr>
      <vt:lpstr>Thank You!!!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SG Bus Tips and Tricks for tourists </dc:title>
  <cp:lastModifiedBy>YONG YAO JIE, JONAS</cp:lastModifiedBy>
  <cp:revision>1</cp:revision>
  <dcterms:modified xsi:type="dcterms:W3CDTF">2026-04-17T14:34:00Z</dcterms:modified>
</cp:coreProperties>
</file>